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  <p:sldMasterId id="2147483650" r:id="rId6"/>
    <p:sldMasterId id="2147483662" r:id="rId7"/>
  </p:sldMasterIdLst>
  <p:notesMasterIdLst>
    <p:notesMasterId r:id="rId25"/>
  </p:notesMasterIdLst>
  <p:sldIdLst>
    <p:sldId id="256" r:id="rId8"/>
    <p:sldId id="257" r:id="rId9"/>
    <p:sldId id="258" r:id="rId10"/>
    <p:sldId id="260" r:id="rId11"/>
    <p:sldId id="617" r:id="rId12"/>
    <p:sldId id="613" r:id="rId13"/>
    <p:sldId id="611" r:id="rId14"/>
    <p:sldId id="263" r:id="rId15"/>
    <p:sldId id="266" r:id="rId16"/>
    <p:sldId id="618" r:id="rId17"/>
    <p:sldId id="259" r:id="rId18"/>
    <p:sldId id="619" r:id="rId19"/>
    <p:sldId id="261" r:id="rId20"/>
    <p:sldId id="271" r:id="rId21"/>
    <p:sldId id="612" r:id="rId22"/>
    <p:sldId id="615" r:id="rId23"/>
    <p:sldId id="610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R+mmvnWBajN9FYjzQ4S4xpWIcC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7A48B6-68B3-5CB4-8345-735DDACE0AF2}" name="Justine Sears" initials="JS" userId="S::jsears@veic.org::ed8d6436-1143-487b-aa74-e44c9f7785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26C3E4-C06B-4DDC-87F9-8ACE0517DB5F}" v="4" dt="2023-02-13T16:22:15.051"/>
  </p1510:revLst>
</p1510:revInfo>
</file>

<file path=ppt/tableStyles.xml><?xml version="1.0" encoding="utf-8"?>
<a:tblStyleLst xmlns:a="http://schemas.openxmlformats.org/drawingml/2006/main" def="{370A9808-91EB-4B47-88B7-2054CB2F5C16}">
  <a:tblStyle styleId="{370A9808-91EB-4B47-88B7-2054CB2F5C1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8/10/relationships/authors" Target="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customschemas.google.com/relationships/presentationmetadata" Target="meta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2297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ba1d9a58b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aba1d9a58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3048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648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6" name="Google Shape;2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130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48d4da76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b48d4da7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ba1d9a58b_0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aba1d9a58b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663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057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91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More students ride the bus?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Increased safety from fewer students driving to school</a:t>
            </a:r>
            <a:endParaRPr dirty="0"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ba1d9a58b_0_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aba1d9a58b_0_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gaba1d9a58b_0_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aba1d9a58b_0_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aba1d9a58b_0_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ba1d9a58b_0_10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aba1d9a58b_0_10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gaba1d9a58b_0_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aba1d9a58b_0_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aba1d9a58b_0_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ba1d9a58b_0_10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aba1d9a58b_0_10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gaba1d9a58b_0_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aba1d9a58b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aba1d9a58b_0_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ba1d9a58b_0_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aba1d9a58b_0_1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aba1d9a58b_0_1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aba1d9a58b_0_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aba1d9a58b_0_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aba1d9a58b_0_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ba1d9a58b_0_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aba1d9a58b_0_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aba1d9a58b_0_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aba1d9a58b_0_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ba1d9a58b_0_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aba1d9a58b_0_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aba1d9a58b_0_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ba1d9a58b_0_1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aba1d9a58b_0_1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gaba1d9a58b_0_1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gaba1d9a58b_0_1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aba1d9a58b_0_1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aba1d9a58b_0_1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ba1d9a58b_0_1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aba1d9a58b_0_15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gaba1d9a58b_0_1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aba1d9a58b_0_1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aba1d9a58b_0_1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ba1d9a58b_0_15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aba1d9a58b_0_15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gaba1d9a58b_0_1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aba1d9a58b_0_1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aba1d9a58b_0_1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ba1d9a58b_0_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aba1d9a58b_0_8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gaba1d9a58b_0_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gaba1d9a58b_0_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aba1d9a58b_0_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1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"/>
          <p:cNvPicPr preferRelativeResize="0"/>
          <p:nvPr/>
        </p:nvPicPr>
        <p:blipFill rotWithShape="1">
          <a:blip r:embed="rId3">
            <a:alphaModFix/>
          </a:blip>
          <a:srcRect t="19897" b="51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"/>
          <p:cNvSpPr/>
          <p:nvPr/>
        </p:nvSpPr>
        <p:spPr>
          <a:xfrm>
            <a:off x="-1" y="4892040"/>
            <a:ext cx="12191999" cy="1965960"/>
          </a:xfrm>
          <a:prstGeom prst="rect">
            <a:avLst/>
          </a:prstGeom>
          <a:solidFill>
            <a:schemeClr val="dk1">
              <a:alpha val="7137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"/>
          <p:cNvSpPr txBox="1"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alibri"/>
              <a:buNone/>
            </a:pPr>
            <a:r>
              <a:rPr lang="en-US" sz="4800" dirty="0">
                <a:solidFill>
                  <a:srgbClr val="FEFEFE"/>
                </a:solidFill>
                <a:latin typeface="+mn-lt"/>
              </a:rPr>
              <a:t>Future of Rural Transit</a:t>
            </a:r>
            <a:endParaRPr dirty="0">
              <a:latin typeface="+mn-lt"/>
            </a:endParaRPr>
          </a:p>
        </p:txBody>
      </p:sp>
      <p:sp>
        <p:nvSpPr>
          <p:cNvPr id="178" name="Google Shape;178;p1"/>
          <p:cNvSpPr txBox="1">
            <a:spLocks noGrp="1"/>
          </p:cNvSpPr>
          <p:nvPr>
            <p:ph type="subTitle" idx="1"/>
          </p:nvPr>
        </p:nvSpPr>
        <p:spPr>
          <a:xfrm>
            <a:off x="8458200" y="5154168"/>
            <a:ext cx="2892986" cy="12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</a:pPr>
            <a:r>
              <a:rPr lang="en-US" sz="2000" dirty="0">
                <a:solidFill>
                  <a:schemeClr val="lt2"/>
                </a:solidFill>
                <a:latin typeface="+mj-lt"/>
              </a:rPr>
              <a:t>Project Overview</a:t>
            </a:r>
            <a:endParaRPr dirty="0">
              <a:latin typeface="+mj-lt"/>
            </a:endParaRPr>
          </a:p>
        </p:txBody>
      </p:sp>
      <p:cxnSp>
        <p:nvCxnSpPr>
          <p:cNvPr id="179" name="Google Shape;179;p1"/>
          <p:cNvCxnSpPr/>
          <p:nvPr/>
        </p:nvCxnSpPr>
        <p:spPr>
          <a:xfrm rot="10800000">
            <a:off x="8138160" y="532506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Appendix</a:t>
            </a:r>
            <a:endParaRPr dirty="0">
              <a:latin typeface="+mn-lt"/>
            </a:endParaRPr>
          </a:p>
        </p:txBody>
      </p:sp>
      <p:sp>
        <p:nvSpPr>
          <p:cNvPr id="187" name="Google Shape;187;p2"/>
          <p:cNvSpPr/>
          <p:nvPr/>
        </p:nvSpPr>
        <p:spPr>
          <a:xfrm rot="10800000" flipH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"/>
          <p:cNvSpPr txBox="1">
            <a:spLocks noGrp="1"/>
          </p:cNvSpPr>
          <p:nvPr>
            <p:ph type="body" idx="1"/>
          </p:nvPr>
        </p:nvSpPr>
        <p:spPr>
          <a:xfrm>
            <a:off x="4447300" y="591350"/>
            <a:ext cx="7561200" cy="55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9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ba1d9a58b_0_82"/>
          <p:cNvSpPr txBox="1">
            <a:spLocks noGrp="1"/>
          </p:cNvSpPr>
          <p:nvPr>
            <p:ph type="title"/>
          </p:nvPr>
        </p:nvSpPr>
        <p:spPr>
          <a:xfrm>
            <a:off x="4965430" y="629268"/>
            <a:ext cx="6586500" cy="12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atin typeface="Arial"/>
              </a:rPr>
              <a:t>Program Partners</a:t>
            </a:r>
            <a:endParaRPr lang="en-US" dirty="0">
              <a:latin typeface="Arial"/>
            </a:endParaRPr>
          </a:p>
        </p:txBody>
      </p:sp>
      <p:sp>
        <p:nvSpPr>
          <p:cNvPr id="203" name="Google Shape;203;gaba1d9a58b_0_82"/>
          <p:cNvSpPr txBox="1">
            <a:spLocks noGrp="1"/>
          </p:cNvSpPr>
          <p:nvPr>
            <p:ph type="body" idx="1"/>
          </p:nvPr>
        </p:nvSpPr>
        <p:spPr>
          <a:xfrm>
            <a:off x="4965425" y="2438399"/>
            <a:ext cx="7036200" cy="411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400"/>
              <a:buNone/>
            </a:pPr>
            <a:r>
              <a:rPr lang="en-US" sz="2000" dirty="0">
                <a:latin typeface="Arial"/>
              </a:rPr>
              <a:t>Steering committee:  </a:t>
            </a:r>
            <a:endParaRPr lang="en-US" sz="2000">
              <a:latin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>
                <a:latin typeface="Arial"/>
              </a:rPr>
              <a:t>Jennifer Wallace-Brodeur (VEIC)</a:t>
            </a:r>
            <a:endParaRPr lang="en-US" sz="2000">
              <a:latin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>
                <a:latin typeface="Arial"/>
              </a:rPr>
              <a:t>Cara Robechek (EAN)</a:t>
            </a:r>
            <a:endParaRPr lang="en-US" sz="2000">
              <a:latin typeface="Arial"/>
            </a:endParaRPr>
          </a:p>
          <a:p>
            <a:pPr lvl="1" indent="-381000">
              <a:spcBef>
                <a:spcPts val="0"/>
              </a:spcBef>
              <a:buSzPts val="2400"/>
            </a:pPr>
            <a:r>
              <a:rPr lang="en-US" sz="2000" dirty="0">
                <a:latin typeface="Arial"/>
              </a:rPr>
              <a:t>Linda McGinnis (EAN) </a:t>
            </a:r>
            <a:endParaRPr lang="en-US" sz="2000">
              <a:latin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>
                <a:latin typeface="Arial"/>
              </a:rPr>
              <a:t>Peggy O’Neill-Vivanco (VT CCC)</a:t>
            </a:r>
            <a:endParaRPr lang="en-US" sz="2000">
              <a:latin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>
                <a:latin typeface="Arial"/>
              </a:rPr>
              <a:t>Chris Damiani (Green Mountain Transit)</a:t>
            </a:r>
            <a:endParaRPr lang="en-US" sz="2000">
              <a:latin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>
                <a:latin typeface="Arial"/>
              </a:rPr>
              <a:t>Dan Currier and Ross McDonald (AOT/Go VT)</a:t>
            </a:r>
            <a:endParaRPr lang="en-US" sz="2000">
              <a:latin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>
                <a:latin typeface="Arial"/>
              </a:rPr>
              <a:t>Mariah Keagy (VEEP)</a:t>
            </a:r>
            <a:endParaRPr lang="en-US" sz="2000">
              <a:latin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Arial"/>
            </a:endParaRPr>
          </a:p>
          <a:p>
            <a:pPr marL="0" indent="0">
              <a:spcBef>
                <a:spcPts val="0"/>
              </a:spcBef>
              <a:buSzPts val="2400"/>
              <a:buNone/>
            </a:pPr>
            <a:r>
              <a:rPr lang="en-US" sz="2000" dirty="0">
                <a:latin typeface="Arial"/>
              </a:rPr>
              <a:t>Advisory committee includes individuals from:  GMP, AARP, VCIL, Vital Communities, VNRC, VSA, VBSR, VPPSA, DPS, WCSU, TRORC, NWRPC</a:t>
            </a:r>
            <a:endParaRPr lang="en-US" sz="2000">
              <a:latin typeface="Arial"/>
            </a:endParaRPr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1800" dirty="0">
              <a:latin typeface="Arial"/>
            </a:endParaRPr>
          </a:p>
        </p:txBody>
      </p:sp>
      <p:cxnSp>
        <p:nvCxnSpPr>
          <p:cNvPr id="204" name="Google Shape;204;gaba1d9a58b_0_82"/>
          <p:cNvCxnSpPr/>
          <p:nvPr/>
        </p:nvCxnSpPr>
        <p:spPr>
          <a:xfrm>
            <a:off x="5080934" y="2115117"/>
            <a:ext cx="6309300" cy="0"/>
          </a:xfrm>
          <a:prstGeom prst="straightConnector1">
            <a:avLst/>
          </a:prstGeom>
          <a:noFill/>
          <a:ln w="19050" cap="flat" cmpd="sng">
            <a:solidFill>
              <a:srgbClr val="EFA12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gaba1d9a58b_0_8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1875" t="5637" r="30104" b="10095"/>
          <a:stretch/>
        </p:blipFill>
        <p:spPr>
          <a:xfrm>
            <a:off x="12" y="0"/>
            <a:ext cx="4635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Feasibility Study</a:t>
            </a:r>
            <a:endParaRPr dirty="0">
              <a:latin typeface="+mn-lt"/>
            </a:endParaRPr>
          </a:p>
        </p:txBody>
      </p:sp>
      <p:sp>
        <p:nvSpPr>
          <p:cNvPr id="187" name="Google Shape;187;p2"/>
          <p:cNvSpPr/>
          <p:nvPr/>
        </p:nvSpPr>
        <p:spPr>
          <a:xfrm rot="10800000" flipH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"/>
          <p:cNvSpPr txBox="1">
            <a:spLocks noGrp="1"/>
          </p:cNvSpPr>
          <p:nvPr>
            <p:ph type="body" idx="1"/>
          </p:nvPr>
        </p:nvSpPr>
        <p:spPr>
          <a:xfrm>
            <a:off x="4447300" y="591350"/>
            <a:ext cx="7561200" cy="55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10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718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dirty="0">
                <a:latin typeface="Arial"/>
              </a:rPr>
              <a:t>Mount Mansfield United Unified School District</a:t>
            </a:r>
          </a:p>
        </p:txBody>
      </p:sp>
      <p:sp>
        <p:nvSpPr>
          <p:cNvPr id="219" name="Google Shape;2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10713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Arial"/>
              </a:rPr>
              <a:t>Transit partner: GMT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latin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Arial"/>
              </a:rPr>
              <a:t>Focus on supplemental service: after school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SzPts val="2800"/>
              <a:buNone/>
            </a:pPr>
            <a:r>
              <a:rPr lang="en-US" sz="2000" dirty="0">
                <a:latin typeface="Arial"/>
              </a:rPr>
              <a:t>- Students’ extra curricular participation is limited by school bus schedule</a:t>
            </a: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Arial"/>
              </a:rPr>
              <a:t>Richmond scoping study underway with GMT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SzPts val="2800"/>
              <a:buNone/>
            </a:pPr>
            <a:r>
              <a:rPr lang="en-US" sz="2000" dirty="0">
                <a:latin typeface="Arial"/>
              </a:rPr>
              <a:t>- Consider students as riders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ts val="2800"/>
              <a:buNone/>
            </a:pPr>
            <a:r>
              <a:rPr lang="en-US" sz="2400" dirty="0">
                <a:latin typeface="Arial"/>
              </a:rPr>
              <a:t>Limited capacity at GMT to consider route expansion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sz="2400" dirty="0">
              <a:latin typeface="Arial"/>
            </a:endParaRPr>
          </a:p>
        </p:txBody>
      </p:sp>
      <p:pic>
        <p:nvPicPr>
          <p:cNvPr id="4" name="Google Shape;226;p5">
            <a:extLst>
              <a:ext uri="{FF2B5EF4-FFF2-40B4-BE49-F238E27FC236}">
                <a16:creationId xmlns:a16="http://schemas.microsoft.com/office/drawing/2014/main" id="{64894D1B-9934-4ED7-A442-F1A8837DBA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627" r="29253" b="-1"/>
          <a:stretch/>
        </p:blipFill>
        <p:spPr>
          <a:xfrm>
            <a:off x="7556429" y="10"/>
            <a:ext cx="4635571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8A5D-0EE8-93A1-70EA-E2EFCEEE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</a:rPr>
              <a:t>MMUUSD Proposed Route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B5F97-0C75-CD5F-9E58-849835AD7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</a:rPr>
              <a:t>Along Rt 2 in downtown Richmond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</a:rPr>
              <a:t>Serve: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</a:rPr>
              <a:t>Riverview Commons Manufactured Housing Community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</a:rPr>
              <a:t>Camel’s Hump Middle School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</a:rPr>
              <a:t>MMU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</a:rPr>
              <a:t>Could be electrified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662EB2-0F71-DC66-3AAB-A8AAEC9B4877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6" r="23302" b="17982"/>
          <a:stretch/>
        </p:blipFill>
        <p:spPr bwMode="auto">
          <a:xfrm>
            <a:off x="6255834" y="987425"/>
            <a:ext cx="5252225" cy="475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D47ADD1E-66A8-30E0-2471-F98CDEC03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3254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9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CC0F-FA8A-CB86-B2B5-5024A2E1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Take-aways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6B2A5-6F41-A203-C585-2B7135981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8737"/>
            <a:ext cx="10445496" cy="4351338"/>
          </a:xfrm>
        </p:spPr>
        <p:txBody>
          <a:bodyPr/>
          <a:lstStyle/>
          <a:p>
            <a:r>
              <a:rPr lang="en-US" dirty="0">
                <a:latin typeface="+mn-lt"/>
              </a:rPr>
              <a:t>GMT has limited capacity to increase service</a:t>
            </a:r>
          </a:p>
          <a:p>
            <a:r>
              <a:rPr lang="en-US" dirty="0">
                <a:latin typeface="+mn-lt"/>
              </a:rPr>
              <a:t>Difficult to staff during peak hours (after school)</a:t>
            </a:r>
          </a:p>
          <a:p>
            <a:r>
              <a:rPr lang="en-US" dirty="0">
                <a:latin typeface="+mn-lt"/>
              </a:rPr>
              <a:t>Long deadhead trips from GMT garage in Burlington</a:t>
            </a:r>
          </a:p>
          <a:p>
            <a:r>
              <a:rPr lang="en-US" dirty="0">
                <a:latin typeface="+mn-lt"/>
              </a:rPr>
              <a:t>Our survey revealed that a third of respondents are interested in combined service in the MMUUSD</a:t>
            </a:r>
          </a:p>
          <a:p>
            <a:endParaRPr lang="en-US" dirty="0">
              <a:latin typeface="+mn-l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DC10D7-E5A0-CC78-A97F-51642763B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017493"/>
              </p:ext>
            </p:extLst>
          </p:nvPr>
        </p:nvGraphicFramePr>
        <p:xfrm>
          <a:off x="2067179" y="4528773"/>
          <a:ext cx="8057642" cy="1153160"/>
        </p:xfrm>
        <a:graphic>
          <a:graphicData uri="http://schemas.openxmlformats.org/drawingml/2006/table">
            <a:tbl>
              <a:tblPr/>
              <a:tblGrid>
                <a:gridCol w="6296663">
                  <a:extLst>
                    <a:ext uri="{9D8B030D-6E8A-4147-A177-3AD203B41FA5}">
                      <a16:colId xmlns:a16="http://schemas.microsoft.com/office/drawing/2014/main" val="3025864404"/>
                    </a:ext>
                  </a:extLst>
                </a:gridCol>
                <a:gridCol w="1760979">
                  <a:extLst>
                    <a:ext uri="{9D8B030D-6E8A-4147-A177-3AD203B41FA5}">
                      <a16:colId xmlns:a16="http://schemas.microsoft.com/office/drawing/2014/main" val="3882391641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Would additional stops aid in afterschool participation?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 b="1" i="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# Respondents​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B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32827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r>
                        <a:rPr lang="en-US" sz="1600" b="1" i="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 dirty="0">
                        <a:solidFill>
                          <a:srgbClr val="58595B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 b="1" i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r>
                        <a:rPr lang="en-US" sz="1600" b="1" i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58595B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24163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r>
                        <a:rPr lang="en-US" sz="1600" b="1" i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58595B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 b="1" i="0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r>
                        <a:rPr lang="en-US" sz="1600" b="1" i="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 dirty="0">
                        <a:solidFill>
                          <a:srgbClr val="58595B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4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B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743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246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atin typeface="Arial"/>
              </a:rPr>
              <a:t>OESU</a:t>
            </a:r>
          </a:p>
        </p:txBody>
      </p:sp>
      <p:sp>
        <p:nvSpPr>
          <p:cNvPr id="219" name="Google Shape;2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10713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Arial"/>
              </a:rPr>
              <a:t>Transit partner: Tri Valley Transit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latin typeface="Arial"/>
            </a:endParaRPr>
          </a:p>
          <a:p>
            <a:pPr indent="-457200">
              <a:spcBef>
                <a:spcPts val="600"/>
              </a:spcBef>
              <a:spcAft>
                <a:spcPts val="600"/>
              </a:spcAft>
              <a:buSzPts val="2800"/>
            </a:pPr>
            <a:r>
              <a:rPr lang="en-US" sz="2400" dirty="0">
                <a:latin typeface="Arial"/>
              </a:rPr>
              <a:t>Focus on bringing students to activities off campus and employment in village centers and shoppes</a:t>
            </a:r>
          </a:p>
          <a:p>
            <a:pPr indent="-457200">
              <a:spcBef>
                <a:spcPts val="600"/>
              </a:spcBef>
              <a:spcAft>
                <a:spcPts val="600"/>
              </a:spcAft>
              <a:buSzPts val="2800"/>
            </a:pPr>
            <a:r>
              <a:rPr lang="en-US" sz="2400" dirty="0">
                <a:latin typeface="Arial"/>
              </a:rPr>
              <a:t>Small deviations in existing route could serve two high schools and the Bradford Tech Center</a:t>
            </a:r>
          </a:p>
          <a:p>
            <a:pPr marL="342900">
              <a:spcBef>
                <a:spcPts val="0"/>
              </a:spcBef>
              <a:buSzPts val="2800"/>
            </a:pPr>
            <a:r>
              <a:rPr lang="en-US" sz="2400" dirty="0">
                <a:latin typeface="Arial"/>
              </a:rPr>
              <a:t>TVT has a strong interest in collaborating</a:t>
            </a:r>
          </a:p>
          <a:p>
            <a:pPr marL="457200" lvl="1" indent="0">
              <a:spcBef>
                <a:spcPts val="0"/>
              </a:spcBef>
              <a:buSzPts val="2800"/>
              <a:buNone/>
            </a:pPr>
            <a:r>
              <a:rPr lang="en-US" sz="2000" dirty="0">
                <a:latin typeface="Arial"/>
              </a:rPr>
              <a:t>- Already providing transportation to Sharon Academy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sz="2400" dirty="0">
              <a:latin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E79865-97A6-C718-3942-B77516994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14695"/>
            <a:ext cx="4648200" cy="687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13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8A5D-0EE8-93A1-70EA-E2EFCEEE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Orange East Proposed Route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B5F97-0C75-CD5F-9E58-849835AD7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178" y="2057400"/>
            <a:ext cx="4159710" cy="3801604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Run along Rt 5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Could Serve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Bradford Tech Center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Blue Mountain HS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Newbury Village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Ox Box High School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Small deviations from existing River Route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Could be electrified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47ADD1E-66A8-30E0-2471-F98CDEC03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3254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D0DA5-2361-352B-668E-E45C51FF4E02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39403E-0270-CE4A-C186-B10182644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4" t="8329" r="27789" b="10338"/>
          <a:stretch/>
        </p:blipFill>
        <p:spPr bwMode="auto">
          <a:xfrm>
            <a:off x="5368925" y="665734"/>
            <a:ext cx="5908675" cy="55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6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Vision</a:t>
            </a:r>
            <a:endParaRPr dirty="0">
              <a:latin typeface="+mn-lt"/>
            </a:endParaRPr>
          </a:p>
        </p:txBody>
      </p:sp>
      <p:sp>
        <p:nvSpPr>
          <p:cNvPr id="187" name="Google Shape;187;p2"/>
          <p:cNvSpPr/>
          <p:nvPr/>
        </p:nvSpPr>
        <p:spPr>
          <a:xfrm rot="10800000" flipH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"/>
          <p:cNvSpPr txBox="1">
            <a:spLocks noGrp="1"/>
          </p:cNvSpPr>
          <p:nvPr>
            <p:ph type="body" idx="1"/>
          </p:nvPr>
        </p:nvSpPr>
        <p:spPr>
          <a:xfrm>
            <a:off x="4447300" y="591350"/>
            <a:ext cx="7561200" cy="55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i="1" dirty="0">
                <a:latin typeface="+mj-lt"/>
              </a:rPr>
              <a:t>Prepare Vermont to have the most efficient, equitable, and cost-effective rural transportation system in the US</a:t>
            </a:r>
            <a:endParaRPr dirty="0">
              <a:latin typeface="+mj-l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48d4da766_0_0"/>
          <p:cNvSpPr/>
          <p:nvPr/>
        </p:nvSpPr>
        <p:spPr>
          <a:xfrm>
            <a:off x="3048" y="0"/>
            <a:ext cx="12189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b48d4da766_0_0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b48d4da766_0_0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  <a:latin typeface="Arial"/>
              </a:rPr>
              <a:t>Project Goal</a:t>
            </a:r>
            <a:endParaRPr lang="en-US" dirty="0">
              <a:latin typeface="Arial"/>
            </a:endParaRPr>
          </a:p>
        </p:txBody>
      </p:sp>
      <p:sp>
        <p:nvSpPr>
          <p:cNvPr id="196" name="Google Shape;196;gb48d4da766_0_0"/>
          <p:cNvSpPr/>
          <p:nvPr/>
        </p:nvSpPr>
        <p:spPr>
          <a:xfrm rot="10800000" flipH="1">
            <a:off x="7550402" y="2455612"/>
            <a:ext cx="4083300" cy="40833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b48d4da766_0_0"/>
          <p:cNvSpPr txBox="1">
            <a:spLocks noGrp="1"/>
          </p:cNvSpPr>
          <p:nvPr>
            <p:ph type="body" idx="1"/>
          </p:nvPr>
        </p:nvSpPr>
        <p:spPr>
          <a:xfrm>
            <a:off x="4447308" y="591344"/>
            <a:ext cx="6906600" cy="55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i="1" dirty="0">
                <a:solidFill>
                  <a:srgbClr val="222222"/>
                </a:solidFill>
                <a:latin typeface="Arial"/>
              </a:rPr>
              <a:t>Expand transportation options for rural communities by offering combined bus services to schools and community members using electric buses.</a:t>
            </a:r>
            <a:endParaRPr lang="en-US" sz="4400" i="1" dirty="0">
              <a:latin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ba1d9a58b_0_164"/>
          <p:cNvSpPr txBox="1">
            <a:spLocks noGrp="1"/>
          </p:cNvSpPr>
          <p:nvPr>
            <p:ph type="title"/>
          </p:nvPr>
        </p:nvSpPr>
        <p:spPr>
          <a:xfrm>
            <a:off x="4965430" y="629268"/>
            <a:ext cx="6586500" cy="12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atin typeface="Arial"/>
              </a:rPr>
              <a:t>What’s Happened So Far</a:t>
            </a:r>
            <a:endParaRPr lang="en-US" dirty="0">
              <a:latin typeface="Arial"/>
            </a:endParaRPr>
          </a:p>
        </p:txBody>
      </p:sp>
      <p:sp>
        <p:nvSpPr>
          <p:cNvPr id="211" name="Google Shape;211;gaba1d9a58b_0_164"/>
          <p:cNvSpPr txBox="1">
            <a:spLocks noGrp="1"/>
          </p:cNvSpPr>
          <p:nvPr>
            <p:ph type="body" idx="1"/>
          </p:nvPr>
        </p:nvSpPr>
        <p:spPr>
          <a:xfrm>
            <a:off x="4965431" y="2438400"/>
            <a:ext cx="6586500" cy="3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</a:rPr>
              <a:t>Researched models of combined service</a:t>
            </a:r>
          </a:p>
          <a:p>
            <a:pPr marL="685800" lvl="1" indent="-254000">
              <a:spcBef>
                <a:spcPts val="0"/>
              </a:spcBef>
              <a:buSzPts val="2400"/>
            </a:pPr>
            <a:r>
              <a:rPr lang="en-US" sz="2000" dirty="0">
                <a:latin typeface="Arial"/>
              </a:rPr>
              <a:t>In Vermont and beyond</a:t>
            </a:r>
          </a:p>
          <a:p>
            <a:pPr marL="431800" lvl="1" indent="0">
              <a:spcBef>
                <a:spcPts val="0"/>
              </a:spcBef>
              <a:buSzPts val="2400"/>
              <a:buNone/>
            </a:pPr>
            <a:endParaRPr lang="en-US" sz="2000" dirty="0">
              <a:latin typeface="Arial"/>
            </a:endParaRPr>
          </a:p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</a:rPr>
              <a:t>Recruited interested school districts</a:t>
            </a:r>
            <a:endParaRPr lang="en-US" sz="2400">
              <a:latin typeface="Arial"/>
            </a:endParaRPr>
          </a:p>
          <a:p>
            <a:pPr marL="68580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latin typeface="Arial"/>
              </a:rPr>
              <a:t>Mount Mansfield Unified Union SU</a:t>
            </a:r>
            <a:endParaRPr lang="en-US">
              <a:latin typeface="Arial"/>
            </a:endParaRPr>
          </a:p>
          <a:p>
            <a:pPr marL="68580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latin typeface="Arial"/>
              </a:rPr>
              <a:t>Orange East SU</a:t>
            </a:r>
            <a:endParaRPr lang="en-US">
              <a:latin typeface="Arial"/>
            </a:endParaRPr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</a:rPr>
              <a:t>Feasibility Study</a:t>
            </a:r>
          </a:p>
          <a:p>
            <a:pPr marL="685800" lvl="1" indent="-254000">
              <a:spcBef>
                <a:spcPts val="1000"/>
              </a:spcBef>
              <a:buSzPts val="2400"/>
            </a:pPr>
            <a:r>
              <a:rPr lang="en-US" sz="2000" dirty="0">
                <a:latin typeface="Arial"/>
              </a:rPr>
              <a:t>Combined service is legal</a:t>
            </a:r>
          </a:p>
          <a:p>
            <a:pPr marL="685800" lvl="1" indent="-254000">
              <a:spcBef>
                <a:spcPts val="1000"/>
              </a:spcBef>
              <a:buSzPts val="2400"/>
            </a:pPr>
            <a:r>
              <a:rPr lang="en-US" sz="2000" dirty="0">
                <a:latin typeface="Arial"/>
              </a:rPr>
              <a:t>Strong partnership needed among SU and transit agency</a:t>
            </a:r>
          </a:p>
          <a:p>
            <a:pPr marL="685800" lvl="1" indent="-254000">
              <a:spcBef>
                <a:spcPts val="1000"/>
              </a:spcBef>
              <a:buSzPts val="2400"/>
            </a:pPr>
            <a:endParaRPr lang="en-US" sz="2000" dirty="0">
              <a:latin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>
              <a:latin typeface="Arial"/>
            </a:endParaRPr>
          </a:p>
        </p:txBody>
      </p:sp>
      <p:pic>
        <p:nvPicPr>
          <p:cNvPr id="212" name="Google Shape;212;gaba1d9a58b_0_164"/>
          <p:cNvPicPr preferRelativeResize="0"/>
          <p:nvPr/>
        </p:nvPicPr>
        <p:blipFill rotWithShape="1">
          <a:blip r:embed="rId3">
            <a:alphaModFix/>
          </a:blip>
          <a:srcRect b="8642"/>
          <a:stretch/>
        </p:blipFill>
        <p:spPr>
          <a:xfrm>
            <a:off x="20" y="10"/>
            <a:ext cx="4635571" cy="68579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gaba1d9a58b_0_164"/>
          <p:cNvCxnSpPr/>
          <p:nvPr/>
        </p:nvCxnSpPr>
        <p:spPr>
          <a:xfrm>
            <a:off x="5080934" y="2115117"/>
            <a:ext cx="6309300" cy="0"/>
          </a:xfrm>
          <a:prstGeom prst="straightConnector1">
            <a:avLst/>
          </a:prstGeom>
          <a:noFill/>
          <a:ln w="19050" cap="flat" cmpd="sng">
            <a:solidFill>
              <a:srgbClr val="EFA12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1834-8F8B-B209-DFB4-25AFEFAD6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+mj-lt"/>
              </a:rPr>
              <a:t>Findings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A71E7E8-5E83-DAA5-C636-28B64CA63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5431" y="2438400"/>
            <a:ext cx="6586489" cy="4125685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2000" b="0" i="0" u="none" strike="noStrike" dirty="0">
                <a:effectLst/>
                <a:latin typeface="+mn-lt"/>
              </a:rPr>
              <a:t>Students traveling to school on public transit can work</a:t>
            </a:r>
            <a:endParaRPr lang="en-US" sz="2000" b="0" dirty="0"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+mn-lt"/>
              </a:rPr>
              <a:t>S</a:t>
            </a:r>
            <a:r>
              <a:rPr lang="en-US" sz="2000" b="0" i="0" u="none" strike="noStrike" dirty="0">
                <a:effectLst/>
                <a:latin typeface="+mn-lt"/>
              </a:rPr>
              <a:t>chool transportation can’t always support equitable after school opportunities for students </a:t>
            </a:r>
            <a:endParaRPr lang="en-US" sz="2000" b="0" dirty="0"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2000" b="0" i="0" u="none" strike="noStrike" dirty="0">
                <a:effectLst/>
                <a:latin typeface="+mn-lt"/>
              </a:rPr>
              <a:t>Public transit could supplement school transportation services </a:t>
            </a: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2000" b="0" i="0" u="none" strike="noStrike" dirty="0">
                <a:effectLst/>
                <a:latin typeface="+mn-lt"/>
              </a:rPr>
              <a:t>Replacing school transportation routes w/public transit service is complicated</a:t>
            </a: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2000" b="0" i="0" u="none" strike="noStrike" dirty="0">
                <a:effectLst/>
                <a:latin typeface="+mn-lt"/>
              </a:rPr>
              <a:t>Students are an important market segment for public transit ridership</a:t>
            </a:r>
            <a:endParaRPr lang="en-US" sz="2000" b="0" dirty="0">
              <a:effectLst/>
              <a:latin typeface="+mn-lt"/>
            </a:endParaRPr>
          </a:p>
          <a:p>
            <a:r>
              <a:rPr lang="en-US" sz="2000" b="0" i="0" u="none" strike="noStrike" dirty="0">
                <a:effectLst/>
                <a:latin typeface="+mn-lt"/>
              </a:rPr>
              <a:t>Education (climate/equity/economy) needed to increase student ridership on a school or transit bus</a:t>
            </a:r>
            <a:endParaRPr lang="en-US" sz="2000" dirty="0">
              <a:latin typeface="+mn-lt"/>
            </a:endParaRPr>
          </a:p>
        </p:txBody>
      </p:sp>
      <p:pic>
        <p:nvPicPr>
          <p:cNvPr id="12" name="Picture 4" descr="Moving bus">
            <a:extLst>
              <a:ext uri="{FF2B5EF4-FFF2-40B4-BE49-F238E27FC236}">
                <a16:creationId xmlns:a16="http://schemas.microsoft.com/office/drawing/2014/main" id="{17927520-7892-A033-F724-7F28D28F8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6" r="1386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BA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22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F4E0-3328-BD82-BE95-C453D28C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Successes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and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E6278-B799-8D95-FBD5-F72D7AA0F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Successes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28EF2E-4CF2-46CC-C4C9-10092075E862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Challenges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4285DD-27E7-32C9-A046-131C57368E22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Staffing challenges at schools and transit agencies (opportunity?) </a:t>
            </a:r>
          </a:p>
          <a:p>
            <a:r>
              <a:rPr lang="en-US" dirty="0">
                <a:latin typeface="+mn-lt"/>
              </a:rPr>
              <a:t>New routes (or deviations) need ridership</a:t>
            </a:r>
          </a:p>
          <a:p>
            <a:r>
              <a:rPr lang="en-US" dirty="0">
                <a:latin typeface="+mn-lt"/>
              </a:rPr>
              <a:t>Successful implementation will require champion(s)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5BF8A31-686A-53F9-2E90-EBFCF4512D3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n-US" dirty="0">
                <a:latin typeface="+mn-lt"/>
              </a:rPr>
              <a:t>Interest among transit agencies (Tri Valley Transit)</a:t>
            </a:r>
          </a:p>
          <a:p>
            <a:r>
              <a:rPr lang="en-US" dirty="0" err="1">
                <a:latin typeface="+mn-lt"/>
              </a:rPr>
              <a:t>VTrans</a:t>
            </a:r>
            <a:r>
              <a:rPr lang="en-US" dirty="0">
                <a:latin typeface="+mn-lt"/>
              </a:rPr>
              <a:t> can fund route amendments</a:t>
            </a:r>
          </a:p>
        </p:txBody>
      </p:sp>
      <p:sp>
        <p:nvSpPr>
          <p:cNvPr id="7" name="Google Shape;235;p6">
            <a:extLst>
              <a:ext uri="{FF2B5EF4-FFF2-40B4-BE49-F238E27FC236}">
                <a16:creationId xmlns:a16="http://schemas.microsoft.com/office/drawing/2014/main" id="{B7185EAA-30AC-C50C-D3A1-DCCA5B66B76E}"/>
              </a:ext>
            </a:extLst>
          </p:cNvPr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33;p6">
            <a:extLst>
              <a:ext uri="{FF2B5EF4-FFF2-40B4-BE49-F238E27FC236}">
                <a16:creationId xmlns:a16="http://schemas.microsoft.com/office/drawing/2014/main" id="{754106D2-72C7-88E8-CB9D-5FA5940230BC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945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8DCF34-F28D-C553-875A-5B45366023CB}"/>
              </a:ext>
            </a:extLst>
          </p:cNvPr>
          <p:cNvSpPr txBox="1">
            <a:spLocks/>
          </p:cNvSpPr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Opportunities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70FE58-FB66-AC75-D729-7296E9EAAE7A}"/>
              </a:ext>
            </a:extLst>
          </p:cNvPr>
          <p:cNvSpPr txBox="1">
            <a:spLocks/>
          </p:cNvSpPr>
          <p:nvPr/>
        </p:nvSpPr>
        <p:spPr>
          <a:xfrm>
            <a:off x="630936" y="2660904"/>
            <a:ext cx="5149378" cy="372160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75+ high schools within 3 miles of existing fixed route transit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deviations can increase opportunity 	for high school students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 communities with school choice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 tech centers with large catchment areas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</a:rPr>
              <a:t>Provide work-based learning opportunities with mid-day service</a:t>
            </a: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Strengthen transit with more ridership</a:t>
            </a:r>
          </a:p>
          <a:p>
            <a:pPr marL="11874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1874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08077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842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842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8681A-BC4E-4405-E4D7-1A330A0A6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524" y="1701"/>
            <a:ext cx="5230227" cy="685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atin typeface="Arial"/>
              </a:rPr>
              <a:t>Value Proposition(s)</a:t>
            </a:r>
            <a:endParaRPr lang="en-US" dirty="0">
              <a:latin typeface="Arial"/>
            </a:endParaRPr>
          </a:p>
        </p:txBody>
      </p:sp>
      <p:sp>
        <p:nvSpPr>
          <p:cNvPr id="235" name="Google Shape;235;p6"/>
          <p:cNvSpPr/>
          <p:nvPr/>
        </p:nvSpPr>
        <p:spPr>
          <a:xfrm rot="-5400000" flipH="1">
            <a:off x="555710" y="2183223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 txBox="1">
            <a:spLocks noGrp="1"/>
          </p:cNvSpPr>
          <p:nvPr>
            <p:ph type="body" idx="1"/>
          </p:nvPr>
        </p:nvSpPr>
        <p:spPr>
          <a:xfrm>
            <a:off x="838200" y="1528742"/>
            <a:ext cx="10505704" cy="464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indent="-63500">
              <a:buSzPts val="2600"/>
              <a:buNone/>
            </a:pPr>
            <a:r>
              <a:rPr lang="en-US" sz="2600" dirty="0">
                <a:latin typeface="Arial"/>
              </a:rPr>
              <a:t>1. </a:t>
            </a:r>
            <a:r>
              <a:rPr lang="en-US" sz="2600" b="1" dirty="0">
                <a:latin typeface="Arial"/>
              </a:rPr>
              <a:t>Transit providers</a:t>
            </a:r>
            <a:r>
              <a:rPr lang="en-US" sz="2600" dirty="0">
                <a:latin typeface="Arial"/>
              </a:rPr>
              <a:t> </a:t>
            </a:r>
            <a:endParaRPr lang="en-US" dirty="0"/>
          </a:p>
          <a:p>
            <a:pPr marL="1079500" lvl="1" indent="-457200">
              <a:buSzPts val="2600"/>
            </a:pPr>
            <a:r>
              <a:rPr lang="en-US" sz="2200" dirty="0">
                <a:latin typeface="Arial"/>
              </a:rPr>
              <a:t>Increase ridership</a:t>
            </a:r>
            <a:endParaRPr lang="en-US" sz="2200" dirty="0"/>
          </a:p>
          <a:p>
            <a:pPr marL="1079500" lvl="1" indent="-457200">
              <a:buSzPts val="2600"/>
            </a:pPr>
            <a:r>
              <a:rPr lang="en-US" sz="2200" dirty="0">
                <a:latin typeface="Arial"/>
              </a:rPr>
              <a:t>create life-long transit riders</a:t>
            </a:r>
            <a:endParaRPr lang="en-US" sz="2200" dirty="0"/>
          </a:p>
          <a:p>
            <a:pPr marL="228600" indent="-63500">
              <a:buSzPts val="2600"/>
              <a:buNone/>
            </a:pPr>
            <a:r>
              <a:rPr lang="en-US" sz="2600" dirty="0">
                <a:latin typeface="Arial"/>
              </a:rPr>
              <a:t>2. </a:t>
            </a:r>
            <a:r>
              <a:rPr lang="en-US" sz="2600" b="1" dirty="0">
                <a:latin typeface="Arial"/>
              </a:rPr>
              <a:t>School districts</a:t>
            </a:r>
            <a:r>
              <a:rPr lang="en-US" sz="2600" dirty="0">
                <a:latin typeface="Arial"/>
              </a:rPr>
              <a:t> </a:t>
            </a:r>
          </a:p>
          <a:p>
            <a:pPr marL="1085850" lvl="2" indent="-457200">
              <a:buSzPts val="2600"/>
            </a:pPr>
            <a:r>
              <a:rPr lang="en-US" sz="2200" dirty="0">
                <a:latin typeface="Arial"/>
              </a:rPr>
              <a:t>Increase student (and staff) mobility and access to activities</a:t>
            </a:r>
          </a:p>
          <a:p>
            <a:pPr marL="1085850" lvl="2" indent="-457200">
              <a:buSzPts val="2600"/>
            </a:pPr>
            <a:r>
              <a:rPr lang="en-US" sz="2200" dirty="0">
                <a:latin typeface="Arial"/>
              </a:rPr>
              <a:t>Potential to save money</a:t>
            </a:r>
          </a:p>
          <a:p>
            <a:pPr marL="1085850" lvl="2" indent="-457200">
              <a:buSzPts val="2600"/>
            </a:pPr>
            <a:r>
              <a:rPr lang="en-US" sz="2200" dirty="0">
                <a:latin typeface="Arial"/>
              </a:rPr>
              <a:t>Reduce number/length of school bus routes</a:t>
            </a:r>
          </a:p>
          <a:p>
            <a:pPr marL="1771650" indent="-1606550">
              <a:buSzPts val="2600"/>
              <a:buNone/>
            </a:pPr>
            <a:r>
              <a:rPr lang="en-US" sz="2600" dirty="0">
                <a:latin typeface="Arial"/>
              </a:rPr>
              <a:t>3. </a:t>
            </a:r>
            <a:r>
              <a:rPr lang="en-US" sz="2600" b="1" dirty="0">
                <a:latin typeface="Arial"/>
              </a:rPr>
              <a:t>Towns</a:t>
            </a:r>
            <a:endParaRPr lang="en-US" sz="2600" dirty="0">
              <a:latin typeface="Arial"/>
            </a:endParaRPr>
          </a:p>
          <a:p>
            <a:pPr marL="1079500" lvl="1" indent="-457200">
              <a:buSzPts val="2600"/>
            </a:pPr>
            <a:r>
              <a:rPr lang="en-US" sz="2200" dirty="0">
                <a:latin typeface="Arial"/>
              </a:rPr>
              <a:t>Reduce school transportation budgets</a:t>
            </a:r>
            <a:endParaRPr lang="en-US" sz="2200" dirty="0"/>
          </a:p>
          <a:p>
            <a:pPr marL="1079500" lvl="1" indent="-457200">
              <a:buSzPts val="2600"/>
            </a:pPr>
            <a:r>
              <a:rPr lang="en-US" sz="2200" dirty="0">
                <a:latin typeface="Arial"/>
              </a:rPr>
              <a:t>Increase transit access for everyone</a:t>
            </a:r>
            <a:endParaRPr lang="en-US" sz="2200" dirty="0"/>
          </a:p>
          <a:p>
            <a:pPr marL="4114800" indent="-3949700">
              <a:buSzPts val="2600"/>
              <a:buNone/>
            </a:pPr>
            <a:r>
              <a:rPr lang="en-US" sz="2600" dirty="0">
                <a:latin typeface="Arial"/>
              </a:rPr>
              <a:t>4.</a:t>
            </a:r>
            <a:r>
              <a:rPr lang="en-US" sz="2600" b="1" dirty="0">
                <a:latin typeface="Arial"/>
              </a:rPr>
              <a:t> Students and parents</a:t>
            </a:r>
            <a:endParaRPr lang="en-US" sz="2600" dirty="0">
              <a:latin typeface="Arial"/>
            </a:endParaRPr>
          </a:p>
          <a:p>
            <a:pPr marL="1085850" lvl="1" indent="-457200">
              <a:buSzPts val="2600"/>
            </a:pPr>
            <a:r>
              <a:rPr lang="en-US" sz="2200" dirty="0">
                <a:latin typeface="Arial"/>
              </a:rPr>
              <a:t>Increased transportation options and independence for students</a:t>
            </a:r>
            <a:endParaRPr lang="en-US" sz="2200" dirty="0"/>
          </a:p>
          <a:p>
            <a:pPr marL="165100" indent="0">
              <a:buSzPts val="2600"/>
              <a:buNone/>
            </a:pPr>
            <a:endParaRPr lang="en-US" sz="2600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5636" b="100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>
                <a:latin typeface="Arial"/>
              </a:rPr>
              <a:t>Questions and Discussion	</a:t>
            </a:r>
            <a:endParaRPr lang="en-US">
              <a:latin typeface="Arial"/>
            </a:endParaRPr>
          </a:p>
        </p:txBody>
      </p:sp>
      <p:cxnSp>
        <p:nvCxnSpPr>
          <p:cNvPr id="261" name="Google Shape;261;p10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93F388D-CD95-65E9-225D-99FF4F8E5B2C}"/>
              </a:ext>
            </a:extLst>
          </p:cNvPr>
          <p:cNvSpPr txBox="1"/>
          <p:nvPr/>
        </p:nvSpPr>
        <p:spPr>
          <a:xfrm>
            <a:off x="816428" y="475012"/>
            <a:ext cx="5719947" cy="3416320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Initial thoughts?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Anything we missed?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Good candidates or communities with high need for combined service?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What are the school transportation challenges in your region?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Where are the opportunities for emissions reductions?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cce7ce-5ac3-4f37-bcb3-1cd145a1b8e9" xsi:nil="true"/>
    <ProjectLink xmlns="19cce7ce-5ac3-4f37-bcb3-1cd145a1b8e9">8</ProjectLink>
    <lcf76f155ced4ddcb4097134ff3c332f xmlns="b56d8b90-f693-4608-b766-262c998c2c89">
      <Terms xmlns="http://schemas.microsoft.com/office/infopath/2007/PartnerControls"/>
    </lcf76f155ced4ddcb4097134ff3c332f>
    <_dlc_DocId xmlns="19cce7ce-5ac3-4f37-bcb3-1cd145a1b8e9">YAVEUUZNMY32-1121304135-827981</_dlc_DocId>
    <_dlc_DocIdUrl xmlns="19cce7ce-5ac3-4f37-bcb3-1cd145a1b8e9">
      <Url>https://veic.sharepoint.com/sites/EnergyServicesDivision/_layouts/15/DocIdRedir.aspx?ID=YAVEUUZNMY32-1121304135-827981</Url>
      <Description>YAVEUUZNMY32-1121304135-827981</Description>
    </_dlc_DocIdUrl>
    <SharedWithUsers xmlns="19cce7ce-5ac3-4f37-bcb3-1cd145a1b8e9">
      <UserInfo>
        <DisplayName>Jennifer Wallace-Brodeur</DisplayName>
        <AccountId>127</AccountId>
        <AccountType/>
      </UserInfo>
    </SharedWithUsers>
    <Date xmlns="b56d8b90-f693-4608-b766-262c998c2c89" xsi:nil="true"/>
    <Notes xmlns="b56d8b90-f693-4608-b766-262c998c2c89" xsi:nil="true"/>
    <Category xmlns="b56d8b90-f693-4608-b766-262c998c2c8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8D4800D0BBA4AA46DCDF84FAC0D03" ma:contentTypeVersion="23" ma:contentTypeDescription="Create a new document." ma:contentTypeScope="" ma:versionID="20a1952b400f21753a93ed83b852bdd5">
  <xsd:schema xmlns:xsd="http://www.w3.org/2001/XMLSchema" xmlns:xs="http://www.w3.org/2001/XMLSchema" xmlns:p="http://schemas.microsoft.com/office/2006/metadata/properties" xmlns:ns2="19cce7ce-5ac3-4f37-bcb3-1cd145a1b8e9" xmlns:ns3="b56d8b90-f693-4608-b766-262c998c2c89" targetNamespace="http://schemas.microsoft.com/office/2006/metadata/properties" ma:root="true" ma:fieldsID="9617d996544c623bdd1ba6015f04897d" ns2:_="" ns3:_="">
    <xsd:import namespace="19cce7ce-5ac3-4f37-bcb3-1cd145a1b8e9"/>
    <xsd:import namespace="b56d8b90-f693-4608-b766-262c998c2c8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ProjectLink" minOccurs="0"/>
                <xsd:element ref="ns2:ProjectLink_x003a_Project_x0020_Status_x0020_Value" minOccurs="0"/>
                <xsd:element ref="ns2:ProjectLink_x003a_Contract_x0020_Value_x0020_Value" minOccurs="0"/>
                <xsd:element ref="ns2:ProjectLink_x003a_Contract_x0020_End_x0020_Date" minOccurs="0"/>
                <xsd:element ref="ns2:ProjectLink_x003a_Account_x0020_Name_x0020_Value" minOccurs="0"/>
                <xsd:element ref="ns2:ProjectLink_x003a_Project_x0020_Manager_x0020_Value" minOccurs="0"/>
                <xsd:element ref="ns2:ProjectLink_x003a_Project_x0020_Number" minOccurs="0"/>
                <xsd:element ref="ns2:ProjectLink_x003a_Contract_x0020_Start_x0020_Date" minOccurs="0"/>
                <xsd:element ref="ns2:ProjectLink_x003a_Primary_x0020_Business_x0020_Area_x0020_Value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Date" minOccurs="0"/>
                <xsd:element ref="ns3:Notes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ce7ce-5ac3-4f37-bcb3-1cd145a1b8e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jectLink" ma:index="15" nillable="true" ma:displayName="Project Link" ma:description="Lookup to Project Information list." ma:list="{7692b2e6-ce01-456f-a1cc-1fc94779d0c2}" ma:internalName="ProjectLink" ma:showField="Title" ma:web="19cce7ce-5ac3-4f37-bcb3-1cd145a1b8e9">
      <xsd:simpleType>
        <xsd:restriction base="dms:Lookup"/>
      </xsd:simpleType>
    </xsd:element>
    <xsd:element name="ProjectLink_x003a_Project_x0020_Status_x0020_Value" ma:index="16" nillable="true" ma:displayName="Project Status" ma:list="{7692b2e6-ce01-456f-a1cc-1fc94779d0c2}" ma:internalName="ProjectLink_x003A_Project_x0020_Status_x0020_Value" ma:readOnly="true" ma:showField="ProjectStatusText" ma:web="19cce7ce-5ac3-4f37-bcb3-1cd145a1b8e9">
      <xsd:simpleType>
        <xsd:restriction base="dms:Lookup"/>
      </xsd:simpleType>
    </xsd:element>
    <xsd:element name="ProjectLink_x003a_Contract_x0020_Value_x0020_Value" ma:index="17" nillable="true" ma:displayName="Contract Value" ma:list="{7692b2e6-ce01-456f-a1cc-1fc94779d0c2}" ma:internalName="ProjectLink_x003A_Contract_x0020_Value_x0020_Value" ma:readOnly="true" ma:showField="ContractValueValue" ma:web="19cce7ce-5ac3-4f37-bcb3-1cd145a1b8e9">
      <xsd:simpleType>
        <xsd:restriction base="dms:Lookup"/>
      </xsd:simpleType>
    </xsd:element>
    <xsd:element name="ProjectLink_x003a_Contract_x0020_End_x0020_Date" ma:index="18" nillable="true" ma:displayName="Contract End Date" ma:list="{7692b2e6-ce01-456f-a1cc-1fc94779d0c2}" ma:internalName="ProjectLink_x003A_Contract_x0020_End_x0020_Date" ma:readOnly="true" ma:showField="ContractEndDate" ma:web="19cce7ce-5ac3-4f37-bcb3-1cd145a1b8e9">
      <xsd:simpleType>
        <xsd:restriction base="dms:Lookup"/>
      </xsd:simpleType>
    </xsd:element>
    <xsd:element name="ProjectLink_x003a_Account_x0020_Name_x0020_Value" ma:index="19" nillable="true" ma:displayName="Account Name" ma:list="{7692b2e6-ce01-456f-a1cc-1fc94779d0c2}" ma:internalName="ProjectLink_x003A_Account_x0020_Name_x0020_Value" ma:readOnly="true" ma:showField="AccountNameValue" ma:web="19cce7ce-5ac3-4f37-bcb3-1cd145a1b8e9">
      <xsd:simpleType>
        <xsd:restriction base="dms:Lookup"/>
      </xsd:simpleType>
    </xsd:element>
    <xsd:element name="ProjectLink_x003a_Project_x0020_Manager_x0020_Value" ma:index="20" nillable="true" ma:displayName="Project Manager" ma:list="{7692b2e6-ce01-456f-a1cc-1fc94779d0c2}" ma:internalName="ProjectLink_x003A_Project_x0020_Manager_x0020_Value" ma:readOnly="true" ma:showField="ProjectManagerText" ma:web="19cce7ce-5ac3-4f37-bcb3-1cd145a1b8e9">
      <xsd:simpleType>
        <xsd:restriction base="dms:Lookup"/>
      </xsd:simpleType>
    </xsd:element>
    <xsd:element name="ProjectLink_x003a_Project_x0020_Number" ma:index="21" nillable="true" ma:displayName="Project Number" ma:list="{7692b2e6-ce01-456f-a1cc-1fc94779d0c2}" ma:internalName="ProjectLink_x003A_Project_x0020_Number" ma:readOnly="true" ma:showField="ProjectNumber" ma:web="19cce7ce-5ac3-4f37-bcb3-1cd145a1b8e9">
      <xsd:simpleType>
        <xsd:restriction base="dms:Lookup"/>
      </xsd:simpleType>
    </xsd:element>
    <xsd:element name="ProjectLink_x003a_Contract_x0020_Start_x0020_Date" ma:index="22" nillable="true" ma:displayName="Contract Start Date" ma:list="{7692b2e6-ce01-456f-a1cc-1fc94779d0c2}" ma:internalName="ProjectLink_x003A_Contract_x0020_Start_x0020_Date" ma:readOnly="true" ma:showField="ContractStartDate" ma:web="19cce7ce-5ac3-4f37-bcb3-1cd145a1b8e9">
      <xsd:simpleType>
        <xsd:restriction base="dms:Lookup"/>
      </xsd:simpleType>
    </xsd:element>
    <xsd:element name="ProjectLink_x003a_Primary_x0020_Business_x0020_Area_x0020_Value" ma:index="23" nillable="true" ma:displayName="Primary Business Area" ma:list="{7692b2e6-ce01-456f-a1cc-1fc94779d0c2}" ma:internalName="ProjectLink_x003A_Primary_x0020_Business_x0020_Area_x0020_Value" ma:readOnly="true" ma:showField="PrimaryBusinessAreaText" ma:web="19cce7ce-5ac3-4f37-bcb3-1cd145a1b8e9">
      <xsd:simpleType>
        <xsd:restriction base="dms:Lookup"/>
      </xsd:simpleType>
    </xsd:element>
    <xsd:element name="TaxCatchAll" ma:index="26" nillable="true" ma:displayName="Taxonomy Catch All Column" ma:hidden="true" ma:list="{6310e815-7c24-4c67-a4d9-8e74fdb2a2dd}" ma:internalName="TaxCatchAll" ma:showField="CatchAllData" ma:web="19cce7ce-5ac3-4f37-bcb3-1cd145a1b8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d8b90-f693-4608-b766-262c998c2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4cf37578-2677-4c25-96d1-98b311f70c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35" nillable="true" ma:displayName="Date" ma:format="DateOnly" ma:internalName="Date">
      <xsd:simpleType>
        <xsd:restriction base="dms:DateTime"/>
      </xsd:simpleType>
    </xsd:element>
    <xsd:element name="Notes" ma:index="36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Category" ma:index="37" nillable="true" ma:displayName="Category" ma:format="Dropdown" ma:internalName="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3B4D534-C01A-4AA8-A326-A9A41AB25E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DE3640-F91C-4CFA-AE8A-1CA797A3CA36}">
  <ds:schemaRefs>
    <ds:schemaRef ds:uri="http://purl.org/dc/elements/1.1/"/>
    <ds:schemaRef ds:uri="http://www.w3.org/XML/1998/namespace"/>
    <ds:schemaRef ds:uri="http://schemas.microsoft.com/office/2006/documentManagement/types"/>
    <ds:schemaRef ds:uri="b56d8b90-f693-4608-b766-262c998c2c89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9cce7ce-5ac3-4f37-bcb3-1cd145a1b8e9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247D2E-64D1-4500-9E10-628365A554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ce7ce-5ac3-4f37-bcb3-1cd145a1b8e9"/>
    <ds:schemaRef ds:uri="b56d8b90-f693-4608-b766-262c998c2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5ECFBF8-63F3-4368-836D-36217F8FC97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669</Words>
  <Application>Microsoft Office PowerPoint</Application>
  <PresentationFormat>Widescreen</PresentationFormat>
  <Paragraphs>124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Segoe UI</vt:lpstr>
      <vt:lpstr>Times New Roman</vt:lpstr>
      <vt:lpstr>Office Theme</vt:lpstr>
      <vt:lpstr>Office Theme</vt:lpstr>
      <vt:lpstr>Office Theme</vt:lpstr>
      <vt:lpstr>Future of Rural Transit</vt:lpstr>
      <vt:lpstr>Vision</vt:lpstr>
      <vt:lpstr>Project Goal</vt:lpstr>
      <vt:lpstr>What’s Happened So Far</vt:lpstr>
      <vt:lpstr>Findings</vt:lpstr>
      <vt:lpstr>Successes and Challenges</vt:lpstr>
      <vt:lpstr>PowerPoint Presentation</vt:lpstr>
      <vt:lpstr>Value Proposition(s)</vt:lpstr>
      <vt:lpstr>Questions and Discussion </vt:lpstr>
      <vt:lpstr>Appendix</vt:lpstr>
      <vt:lpstr>Program Partners</vt:lpstr>
      <vt:lpstr>Feasibility Study</vt:lpstr>
      <vt:lpstr>Mount Mansfield United Unified School District</vt:lpstr>
      <vt:lpstr>MMUUSD Proposed Route</vt:lpstr>
      <vt:lpstr>Take-aways</vt:lpstr>
      <vt:lpstr>OESU</vt:lpstr>
      <vt:lpstr>Orange East Proposed Route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of Rural Transit</dc:title>
  <dc:creator>Jennifer Wallace-Brodeur</dc:creator>
  <cp:lastModifiedBy>Jennifer Wallace-Brodeur</cp:lastModifiedBy>
  <cp:revision>18</cp:revision>
  <dcterms:created xsi:type="dcterms:W3CDTF">2020-11-13T20:49:27Z</dcterms:created>
  <dcterms:modified xsi:type="dcterms:W3CDTF">2023-02-21T21:58:29Z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0x0101009A88D4800D0BBA4AA46DCDF84FAC0D03</vt:lpwstr>
  </property>
  <property fmtid="{D5CDD505-2E9C-101B-9397-08002B2CF9AE}" pid="3" name="Order">
    <vt:r8>100</vt:r8>
  </property>
  <property fmtid="{D5CDD505-2E9C-101B-9397-08002B2CF9AE}" pid="4" name="MediaServiceImageTags">
    <vt:lpwstr/>
  </property>
  <property fmtid="{D5CDD505-2E9C-101B-9397-08002B2CF9AE}" pid="5" name="_docset_NoMedatataSyncRequired">
    <vt:lpwstr>False</vt:lpwstr>
  </property>
  <property fmtid="{D5CDD505-2E9C-101B-9397-08002B2CF9AE}" pid="6" name="Services">
    <vt:lpwstr/>
  </property>
  <property fmtid="{D5CDD505-2E9C-101B-9397-08002B2CF9AE}" pid="7" name="d880bb5e637949d8926de21d40ce11da">
    <vt:lpwstr/>
  </property>
  <property fmtid="{D5CDD505-2E9C-101B-9397-08002B2CF9AE}" pid="8" name="g100cfdbb7ab4896bcefb0d4d6ac2282">
    <vt:lpwstr/>
  </property>
  <property fmtid="{D5CDD505-2E9C-101B-9397-08002B2CF9AE}" pid="9" name="Technologies">
    <vt:lpwstr/>
  </property>
  <property fmtid="{D5CDD505-2E9C-101B-9397-08002B2CF9AE}" pid="10" name="_dlc_DocIdItemGuid">
    <vt:lpwstr>cb0f7345-110f-4177-94c5-5df2c6595d9b</vt:lpwstr>
  </property>
</Properties>
</file>